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6" r:id="rId3"/>
    <p:sldId id="263" r:id="rId4"/>
    <p:sldId id="257" r:id="rId5"/>
    <p:sldId id="267" r:id="rId6"/>
    <p:sldId id="258" r:id="rId7"/>
    <p:sldId id="268" r:id="rId8"/>
    <p:sldId id="269" r:id="rId9"/>
    <p:sldId id="270" r:id="rId10"/>
    <p:sldId id="264" r:id="rId11"/>
    <p:sldId id="266" r:id="rId12"/>
    <p:sldId id="265" r:id="rId13"/>
    <p:sldId id="272" r:id="rId14"/>
    <p:sldId id="271" r:id="rId15"/>
    <p:sldId id="259" r:id="rId16"/>
    <p:sldId id="261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68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B5243F-D13C-4A54-A3E7-12120C89574C}" type="doc">
      <dgm:prSet loTypeId="urn:microsoft.com/office/officeart/2009/layout/CircleArrowProcess" loCatId="cycle" qsTypeId="urn:microsoft.com/office/officeart/2005/8/quickstyle/3d6" qsCatId="3D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D25D3F17-1B8D-4A38-966A-C408B2391D1D}">
      <dgm:prSet phldrT="[Testo]"/>
      <dgm:spPr/>
      <dgm:t>
        <a:bodyPr/>
        <a:lstStyle/>
        <a:p>
          <a:r>
            <a:rPr lang="it-IT" dirty="0" smtClean="0"/>
            <a:t>Scarichi Illegali</a:t>
          </a:r>
          <a:endParaRPr lang="it-IT" dirty="0"/>
        </a:p>
      </dgm:t>
    </dgm:pt>
    <dgm:pt modelId="{A0BE7A01-498D-4072-A7B7-9FB0144A09AC}" type="parTrans" cxnId="{55319627-A42C-4038-90F1-168CA4336F97}">
      <dgm:prSet/>
      <dgm:spPr/>
      <dgm:t>
        <a:bodyPr/>
        <a:lstStyle/>
        <a:p>
          <a:endParaRPr lang="it-IT"/>
        </a:p>
      </dgm:t>
    </dgm:pt>
    <dgm:pt modelId="{B14C90FC-311F-44ED-8C91-F773657F2266}" type="sibTrans" cxnId="{55319627-A42C-4038-90F1-168CA4336F97}">
      <dgm:prSet/>
      <dgm:spPr/>
      <dgm:t>
        <a:bodyPr/>
        <a:lstStyle/>
        <a:p>
          <a:endParaRPr lang="it-IT"/>
        </a:p>
      </dgm:t>
    </dgm:pt>
    <dgm:pt modelId="{E3082021-10F9-4C3F-9BAE-4E089DFC2609}">
      <dgm:prSet phldrT="[Testo]"/>
      <dgm:spPr/>
      <dgm:t>
        <a:bodyPr/>
        <a:lstStyle/>
        <a:p>
          <a:r>
            <a:rPr lang="it-IT" dirty="0" smtClean="0"/>
            <a:t>Danneggiamento</a:t>
          </a:r>
        </a:p>
        <a:p>
          <a:r>
            <a:rPr lang="it-IT" dirty="0" smtClean="0"/>
            <a:t>Infrastrutture</a:t>
          </a:r>
          <a:endParaRPr lang="it-IT" dirty="0"/>
        </a:p>
      </dgm:t>
    </dgm:pt>
    <dgm:pt modelId="{4490D367-3F4E-4E77-A598-F3D05967C8C8}" type="parTrans" cxnId="{005CA3B7-3C31-4765-9695-AC0AE799E80A}">
      <dgm:prSet/>
      <dgm:spPr/>
      <dgm:t>
        <a:bodyPr/>
        <a:lstStyle/>
        <a:p>
          <a:endParaRPr lang="it-IT"/>
        </a:p>
      </dgm:t>
    </dgm:pt>
    <dgm:pt modelId="{56C5088E-6995-49CF-B01C-EE573EA8EC44}" type="sibTrans" cxnId="{005CA3B7-3C31-4765-9695-AC0AE799E80A}">
      <dgm:prSet/>
      <dgm:spPr/>
      <dgm:t>
        <a:bodyPr/>
        <a:lstStyle/>
        <a:p>
          <a:endParaRPr lang="it-IT"/>
        </a:p>
      </dgm:t>
    </dgm:pt>
    <dgm:pt modelId="{8056854A-D1BE-4D2E-94A5-DCC2CEABFC5A}">
      <dgm:prSet phldrT="[Testo]"/>
      <dgm:spPr/>
      <dgm:t>
        <a:bodyPr/>
        <a:lstStyle/>
        <a:p>
          <a:r>
            <a:rPr lang="it-IT" dirty="0" smtClean="0"/>
            <a:t>Inquinamento </a:t>
          </a:r>
        </a:p>
        <a:p>
          <a:r>
            <a:rPr lang="it-IT" dirty="0" smtClean="0"/>
            <a:t>Corpi Idrici</a:t>
          </a:r>
          <a:endParaRPr lang="it-IT" dirty="0"/>
        </a:p>
      </dgm:t>
    </dgm:pt>
    <dgm:pt modelId="{50DFE1E0-90C9-4677-9C6D-D72EA9B394FE}" type="parTrans" cxnId="{1C9559D0-6366-4926-862C-C9E46C08682F}">
      <dgm:prSet/>
      <dgm:spPr/>
      <dgm:t>
        <a:bodyPr/>
        <a:lstStyle/>
        <a:p>
          <a:endParaRPr lang="it-IT"/>
        </a:p>
      </dgm:t>
    </dgm:pt>
    <dgm:pt modelId="{7334A4D9-26D1-4813-8886-FED9A0DD53DB}" type="sibTrans" cxnId="{1C9559D0-6366-4926-862C-C9E46C08682F}">
      <dgm:prSet/>
      <dgm:spPr/>
      <dgm:t>
        <a:bodyPr/>
        <a:lstStyle/>
        <a:p>
          <a:endParaRPr lang="it-IT"/>
        </a:p>
      </dgm:t>
    </dgm:pt>
    <dgm:pt modelId="{2AB64884-31AF-4926-934C-F650F8103B33}" type="pres">
      <dgm:prSet presAssocID="{17B5243F-D13C-4A54-A3E7-12120C89574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74D2DD45-459B-44D2-B5FA-BEBFB7FABDBD}" type="pres">
      <dgm:prSet presAssocID="{D25D3F17-1B8D-4A38-966A-C408B2391D1D}" presName="Accent1" presStyleCnt="0"/>
      <dgm:spPr/>
      <dgm:t>
        <a:bodyPr/>
        <a:lstStyle/>
        <a:p>
          <a:endParaRPr lang="it-IT"/>
        </a:p>
      </dgm:t>
    </dgm:pt>
    <dgm:pt modelId="{0CB39FBA-B691-4398-9C8C-F84898EB0184}" type="pres">
      <dgm:prSet presAssocID="{D25D3F17-1B8D-4A38-966A-C408B2391D1D}" presName="Accent" presStyleLbl="node1" presStyleIdx="0" presStyleCnt="3" custLinFactNeighborX="500" custLinFactNeighborY="14210"/>
      <dgm:spPr/>
      <dgm:t>
        <a:bodyPr/>
        <a:lstStyle/>
        <a:p>
          <a:endParaRPr lang="it-IT"/>
        </a:p>
      </dgm:t>
    </dgm:pt>
    <dgm:pt modelId="{1727055D-C5D1-4BDC-BA16-D2BE833AE3F3}" type="pres">
      <dgm:prSet presAssocID="{D25D3F17-1B8D-4A38-966A-C408B2391D1D}" presName="Parent1" presStyleLbl="revTx" presStyleIdx="0" presStyleCnt="3" custLinFactNeighborX="9197" custLinFactNeighborY="287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16AD0E2-767C-4C8D-8388-CCDC29AA0A4F}" type="pres">
      <dgm:prSet presAssocID="{E3082021-10F9-4C3F-9BAE-4E089DFC2609}" presName="Accent2" presStyleCnt="0"/>
      <dgm:spPr/>
      <dgm:t>
        <a:bodyPr/>
        <a:lstStyle/>
        <a:p>
          <a:endParaRPr lang="it-IT"/>
        </a:p>
      </dgm:t>
    </dgm:pt>
    <dgm:pt modelId="{7005EED5-991D-48FB-98E9-3AC3683E1F34}" type="pres">
      <dgm:prSet presAssocID="{E3082021-10F9-4C3F-9BAE-4E089DFC2609}" presName="Accent" presStyleLbl="node1" presStyleIdx="1" presStyleCnt="3"/>
      <dgm:spPr/>
      <dgm:t>
        <a:bodyPr/>
        <a:lstStyle/>
        <a:p>
          <a:endParaRPr lang="it-IT"/>
        </a:p>
      </dgm:t>
    </dgm:pt>
    <dgm:pt modelId="{E7EBDEAC-BFC6-4064-8E97-8B28E389E36C}" type="pres">
      <dgm:prSet presAssocID="{E3082021-10F9-4C3F-9BAE-4E089DFC2609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A7FDA18-C2D3-4345-8F02-77839199ACEA}" type="pres">
      <dgm:prSet presAssocID="{8056854A-D1BE-4D2E-94A5-DCC2CEABFC5A}" presName="Accent3" presStyleCnt="0"/>
      <dgm:spPr/>
      <dgm:t>
        <a:bodyPr/>
        <a:lstStyle/>
        <a:p>
          <a:endParaRPr lang="it-IT"/>
        </a:p>
      </dgm:t>
    </dgm:pt>
    <dgm:pt modelId="{A231B5ED-22F0-44A1-A2B1-2A3E92705596}" type="pres">
      <dgm:prSet presAssocID="{8056854A-D1BE-4D2E-94A5-DCC2CEABFC5A}" presName="Accent" presStyleLbl="node1" presStyleIdx="2" presStyleCnt="3"/>
      <dgm:spPr/>
      <dgm:t>
        <a:bodyPr/>
        <a:lstStyle/>
        <a:p>
          <a:endParaRPr lang="it-IT"/>
        </a:p>
      </dgm:t>
    </dgm:pt>
    <dgm:pt modelId="{EF16E187-CD4B-44FA-BBE6-D13A5FAA99A7}" type="pres">
      <dgm:prSet presAssocID="{8056854A-D1BE-4D2E-94A5-DCC2CEABFC5A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2B261C4-FF87-482F-98F9-BB3E883412AD}" type="presOf" srcId="{E3082021-10F9-4C3F-9BAE-4E089DFC2609}" destId="{E7EBDEAC-BFC6-4064-8E97-8B28E389E36C}" srcOrd="0" destOrd="0" presId="urn:microsoft.com/office/officeart/2009/layout/CircleArrowProcess"/>
    <dgm:cxn modelId="{55319627-A42C-4038-90F1-168CA4336F97}" srcId="{17B5243F-D13C-4A54-A3E7-12120C89574C}" destId="{D25D3F17-1B8D-4A38-966A-C408B2391D1D}" srcOrd="0" destOrd="0" parTransId="{A0BE7A01-498D-4072-A7B7-9FB0144A09AC}" sibTransId="{B14C90FC-311F-44ED-8C91-F773657F2266}"/>
    <dgm:cxn modelId="{005CA3B7-3C31-4765-9695-AC0AE799E80A}" srcId="{17B5243F-D13C-4A54-A3E7-12120C89574C}" destId="{E3082021-10F9-4C3F-9BAE-4E089DFC2609}" srcOrd="1" destOrd="0" parTransId="{4490D367-3F4E-4E77-A598-F3D05967C8C8}" sibTransId="{56C5088E-6995-49CF-B01C-EE573EA8EC44}"/>
    <dgm:cxn modelId="{1C9559D0-6366-4926-862C-C9E46C08682F}" srcId="{17B5243F-D13C-4A54-A3E7-12120C89574C}" destId="{8056854A-D1BE-4D2E-94A5-DCC2CEABFC5A}" srcOrd="2" destOrd="0" parTransId="{50DFE1E0-90C9-4677-9C6D-D72EA9B394FE}" sibTransId="{7334A4D9-26D1-4813-8886-FED9A0DD53DB}"/>
    <dgm:cxn modelId="{52A8CDF9-ECF1-43D3-82DF-87751711AD15}" type="presOf" srcId="{8056854A-D1BE-4D2E-94A5-DCC2CEABFC5A}" destId="{EF16E187-CD4B-44FA-BBE6-D13A5FAA99A7}" srcOrd="0" destOrd="0" presId="urn:microsoft.com/office/officeart/2009/layout/CircleArrowProcess"/>
    <dgm:cxn modelId="{5B3EB278-963C-4C19-9261-8A4F6B659D79}" type="presOf" srcId="{17B5243F-D13C-4A54-A3E7-12120C89574C}" destId="{2AB64884-31AF-4926-934C-F650F8103B33}" srcOrd="0" destOrd="0" presId="urn:microsoft.com/office/officeart/2009/layout/CircleArrowProcess"/>
    <dgm:cxn modelId="{B6F91850-27DC-4267-BF0A-922C6B2F821B}" type="presOf" srcId="{D25D3F17-1B8D-4A38-966A-C408B2391D1D}" destId="{1727055D-C5D1-4BDC-BA16-D2BE833AE3F3}" srcOrd="0" destOrd="0" presId="urn:microsoft.com/office/officeart/2009/layout/CircleArrowProcess"/>
    <dgm:cxn modelId="{5FA2B6AC-1AAF-4DAC-B9A2-247D364C4E2E}" type="presParOf" srcId="{2AB64884-31AF-4926-934C-F650F8103B33}" destId="{74D2DD45-459B-44D2-B5FA-BEBFB7FABDBD}" srcOrd="0" destOrd="0" presId="urn:microsoft.com/office/officeart/2009/layout/CircleArrowProcess"/>
    <dgm:cxn modelId="{C5AD205C-FA9C-4D97-B5E6-468A30135E69}" type="presParOf" srcId="{74D2DD45-459B-44D2-B5FA-BEBFB7FABDBD}" destId="{0CB39FBA-B691-4398-9C8C-F84898EB0184}" srcOrd="0" destOrd="0" presId="urn:microsoft.com/office/officeart/2009/layout/CircleArrowProcess"/>
    <dgm:cxn modelId="{FB7617DC-2046-4C81-AD51-D9828206795C}" type="presParOf" srcId="{2AB64884-31AF-4926-934C-F650F8103B33}" destId="{1727055D-C5D1-4BDC-BA16-D2BE833AE3F3}" srcOrd="1" destOrd="0" presId="urn:microsoft.com/office/officeart/2009/layout/CircleArrowProcess"/>
    <dgm:cxn modelId="{B7078906-7D34-4036-A95D-4606567E0490}" type="presParOf" srcId="{2AB64884-31AF-4926-934C-F650F8103B33}" destId="{D16AD0E2-767C-4C8D-8388-CCDC29AA0A4F}" srcOrd="2" destOrd="0" presId="urn:microsoft.com/office/officeart/2009/layout/CircleArrowProcess"/>
    <dgm:cxn modelId="{7E3AA68F-0785-4027-A2D4-B32EA56CFA3C}" type="presParOf" srcId="{D16AD0E2-767C-4C8D-8388-CCDC29AA0A4F}" destId="{7005EED5-991D-48FB-98E9-3AC3683E1F34}" srcOrd="0" destOrd="0" presId="urn:microsoft.com/office/officeart/2009/layout/CircleArrowProcess"/>
    <dgm:cxn modelId="{9E7F03D0-A72C-4EA7-B067-2D0AD6A9835E}" type="presParOf" srcId="{2AB64884-31AF-4926-934C-F650F8103B33}" destId="{E7EBDEAC-BFC6-4064-8E97-8B28E389E36C}" srcOrd="3" destOrd="0" presId="urn:microsoft.com/office/officeart/2009/layout/CircleArrowProcess"/>
    <dgm:cxn modelId="{EB5ED3DE-6F9C-4461-A303-F494B01FAA0F}" type="presParOf" srcId="{2AB64884-31AF-4926-934C-F650F8103B33}" destId="{0A7FDA18-C2D3-4345-8F02-77839199ACEA}" srcOrd="4" destOrd="0" presId="urn:microsoft.com/office/officeart/2009/layout/CircleArrowProcess"/>
    <dgm:cxn modelId="{341E0864-5B34-40FF-9D5E-5A807CC76CCB}" type="presParOf" srcId="{0A7FDA18-C2D3-4345-8F02-77839199ACEA}" destId="{A231B5ED-22F0-44A1-A2B1-2A3E92705596}" srcOrd="0" destOrd="0" presId="urn:microsoft.com/office/officeart/2009/layout/CircleArrowProcess"/>
    <dgm:cxn modelId="{6B9FEA22-6659-460E-8DA1-83E905EFBB26}" type="presParOf" srcId="{2AB64884-31AF-4926-934C-F650F8103B33}" destId="{EF16E187-CD4B-44FA-BBE6-D13A5FAA99A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39FBA-B691-4398-9C8C-F84898EB0184}">
      <dsp:nvSpPr>
        <dsp:cNvPr id="0" name=""/>
        <dsp:cNvSpPr/>
      </dsp:nvSpPr>
      <dsp:spPr>
        <a:xfrm>
          <a:off x="1728185" y="545620"/>
          <a:ext cx="2965109" cy="296556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shade val="8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27055D-C5D1-4BDC-BA16-D2BE833AE3F3}">
      <dsp:nvSpPr>
        <dsp:cNvPr id="0" name=""/>
        <dsp:cNvSpPr/>
      </dsp:nvSpPr>
      <dsp:spPr>
        <a:xfrm>
          <a:off x="2520281" y="1431920"/>
          <a:ext cx="1647654" cy="823629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Scarichi Illegali</a:t>
          </a:r>
          <a:endParaRPr lang="it-IT" sz="1700" kern="1200" dirty="0"/>
        </a:p>
      </dsp:txBody>
      <dsp:txXfrm>
        <a:off x="2520281" y="1431920"/>
        <a:ext cx="1647654" cy="823629"/>
      </dsp:txXfrm>
    </dsp:sp>
    <dsp:sp modelId="{7005EED5-991D-48FB-98E9-3AC3683E1F34}">
      <dsp:nvSpPr>
        <dsp:cNvPr id="0" name=""/>
        <dsp:cNvSpPr/>
      </dsp:nvSpPr>
      <dsp:spPr>
        <a:xfrm>
          <a:off x="889811" y="1828148"/>
          <a:ext cx="2965109" cy="296556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shade val="80000"/>
            <a:hueOff val="301476"/>
            <a:satOff val="-19508"/>
            <a:lumOff val="17811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shade val="80000"/>
              <a:hueOff val="301476"/>
              <a:satOff val="-19508"/>
              <a:lumOff val="17811"/>
              <a:alphaOff val="0"/>
              <a:shade val="9000"/>
              <a:alpha val="48000"/>
              <a:satMod val="105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EBDEAC-BFC6-4064-8E97-8B28E389E36C}">
      <dsp:nvSpPr>
        <dsp:cNvPr id="0" name=""/>
        <dsp:cNvSpPr/>
      </dsp:nvSpPr>
      <dsp:spPr>
        <a:xfrm>
          <a:off x="1548538" y="2908662"/>
          <a:ext cx="1647654" cy="823629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Danneggiamento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Infrastrutture</a:t>
          </a:r>
          <a:endParaRPr lang="it-IT" sz="1700" kern="1200" dirty="0"/>
        </a:p>
      </dsp:txBody>
      <dsp:txXfrm>
        <a:off x="1548538" y="2908662"/>
        <a:ext cx="1647654" cy="823629"/>
      </dsp:txXfrm>
    </dsp:sp>
    <dsp:sp modelId="{A231B5ED-22F0-44A1-A2B1-2A3E92705596}">
      <dsp:nvSpPr>
        <dsp:cNvPr id="0" name=""/>
        <dsp:cNvSpPr/>
      </dsp:nvSpPr>
      <dsp:spPr>
        <a:xfrm>
          <a:off x="1924397" y="3735988"/>
          <a:ext cx="2547488" cy="254850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>
            <a:shade val="80000"/>
            <a:hueOff val="602952"/>
            <a:satOff val="-39016"/>
            <a:lumOff val="35622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shade val="80000"/>
              <a:hueOff val="602952"/>
              <a:satOff val="-39016"/>
              <a:lumOff val="35622"/>
              <a:alphaOff val="0"/>
              <a:shade val="9000"/>
              <a:alpha val="48000"/>
              <a:satMod val="105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16E187-CD4B-44FA-BBE6-D13A5FAA99A7}">
      <dsp:nvSpPr>
        <dsp:cNvPr id="0" name=""/>
        <dsp:cNvSpPr/>
      </dsp:nvSpPr>
      <dsp:spPr>
        <a:xfrm>
          <a:off x="2372644" y="4624917"/>
          <a:ext cx="1647654" cy="823629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Inquinamento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Corpi Idrici</a:t>
          </a:r>
          <a:endParaRPr lang="it-IT" sz="1700" kern="1200" dirty="0"/>
        </a:p>
      </dsp:txBody>
      <dsp:txXfrm>
        <a:off x="2372644" y="4624917"/>
        <a:ext cx="1647654" cy="823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7683-A18D-497E-B1FE-676CD6092507}" type="datetimeFigureOut">
              <a:rPr lang="it-IT" smtClean="0"/>
              <a:t>09/12/2015</a:t>
            </a:fld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AD6D-A43E-4906-AF67-547D2E4E5CCB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7683-A18D-497E-B1FE-676CD6092507}" type="datetimeFigureOut">
              <a:rPr lang="it-IT" smtClean="0"/>
              <a:t>09/12/2015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AD6D-A43E-4906-AF67-547D2E4E5CC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7683-A18D-497E-B1FE-676CD6092507}" type="datetimeFigureOut">
              <a:rPr lang="it-IT" smtClean="0"/>
              <a:t>09/12/2015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AD6D-A43E-4906-AF67-547D2E4E5CC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7683-A18D-497E-B1FE-676CD6092507}" type="datetimeFigureOut">
              <a:rPr lang="it-IT" smtClean="0"/>
              <a:t>09/12/2015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AD6D-A43E-4906-AF67-547D2E4E5CC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7683-A18D-497E-B1FE-676CD6092507}" type="datetimeFigureOut">
              <a:rPr lang="it-IT" smtClean="0"/>
              <a:t>09/12/2015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AD6D-A43E-4906-AF67-547D2E4E5CCB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7683-A18D-497E-B1FE-676CD6092507}" type="datetimeFigureOut">
              <a:rPr lang="it-IT" smtClean="0"/>
              <a:t>09/12/2015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AD6D-A43E-4906-AF67-547D2E4E5CC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7683-A18D-497E-B1FE-676CD6092507}" type="datetimeFigureOut">
              <a:rPr lang="it-IT" smtClean="0"/>
              <a:t>09/12/2015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AD6D-A43E-4906-AF67-547D2E4E5CC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7683-A18D-497E-B1FE-676CD6092507}" type="datetimeFigureOut">
              <a:rPr lang="it-IT" smtClean="0"/>
              <a:t>09/12/2015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AD6D-A43E-4906-AF67-547D2E4E5CC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7683-A18D-497E-B1FE-676CD6092507}" type="datetimeFigureOut">
              <a:rPr lang="it-IT" smtClean="0"/>
              <a:t>09/12/2015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AD6D-A43E-4906-AF67-547D2E4E5CC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7683-A18D-497E-B1FE-676CD6092507}" type="datetimeFigureOut">
              <a:rPr lang="it-IT" smtClean="0"/>
              <a:t>09/12/2015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4AD6D-A43E-4906-AF67-547D2E4E5CC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7683-A18D-497E-B1FE-676CD6092507}" type="datetimeFigureOut">
              <a:rPr lang="it-IT" smtClean="0"/>
              <a:t>09/12/2015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E54AD6D-A43E-4906-AF67-547D2E4E5CCB}" type="slidenum">
              <a:rPr lang="it-IT" smtClean="0"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A97683-A18D-497E-B1FE-676CD6092507}" type="datetimeFigureOut">
              <a:rPr lang="it-IT" smtClean="0"/>
              <a:t>09/12/2015</a:t>
            </a:fld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54AD6D-A43E-4906-AF67-547D2E4E5CCB}" type="slidenum">
              <a:rPr lang="it-IT" smtClean="0"/>
              <a:t>‹N›</a:t>
            </a:fld>
            <a:endParaRPr lang="it-I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12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2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39752" y="548680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Progetto - Campus</a:t>
            </a:r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33256"/>
            <a:ext cx="2008992" cy="69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587520" y="4907467"/>
            <a:ext cx="2280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(POR FESR 2007-2013)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436" y="5805264"/>
            <a:ext cx="151130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5" y="1844824"/>
            <a:ext cx="6877318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331640" y="4222829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Sistema Integrato per il Monitoraggio del Ciclo delle Acque</a:t>
            </a:r>
          </a:p>
          <a:p>
            <a:pPr algn="ctr"/>
            <a:r>
              <a:rPr lang="it-IT" i="1" dirty="0" smtClean="0"/>
              <a:t>Scenari per la protezione degli impianti di gestione dei Reflui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56087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Modelli Previsionali e inversi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4161414" cy="316501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55576" y="5013176"/>
            <a:ext cx="31859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/>
              <a:t>SWMM</a:t>
            </a:r>
          </a:p>
          <a:p>
            <a:pPr algn="just"/>
            <a:r>
              <a:rPr lang="it-IT" sz="1400" dirty="0" smtClean="0"/>
              <a:t>Integrazione di modelli quali-quantitativi SWMM lanciati in tempo reale</a:t>
            </a:r>
          </a:p>
          <a:p>
            <a:pPr algn="just"/>
            <a:r>
              <a:rPr lang="it-IT" sz="1400" dirty="0" smtClean="0"/>
              <a:t>per la previsione dell’ andamento di variabili significative lungo la rete</a:t>
            </a:r>
            <a:endParaRPr lang="it-IT" sz="1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148064" y="5085184"/>
            <a:ext cx="3185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/>
              <a:t>Modelli Genetici Inversi</a:t>
            </a:r>
          </a:p>
          <a:p>
            <a:pPr algn="just"/>
            <a:r>
              <a:rPr lang="it-IT" sz="1400" dirty="0" smtClean="0"/>
              <a:t>Modellistica inversa basata su algoritmi genetici permette l’ individuazione di possibili punti di immissione.</a:t>
            </a:r>
            <a:endParaRPr lang="it-IT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880" y="-24679"/>
            <a:ext cx="2008992" cy="69450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80792" cy="700521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381750"/>
            <a:ext cx="190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62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11089232" cy="1143000"/>
          </a:xfrm>
        </p:spPr>
        <p:txBody>
          <a:bodyPr>
            <a:normAutofit/>
          </a:bodyPr>
          <a:lstStyle/>
          <a:p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Sistemi intelligenti per </a:t>
            </a:r>
            <a:r>
              <a:rPr lang="it-IT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anomaly</a:t>
            </a: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detection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3295" y="5589240"/>
            <a:ext cx="8229600" cy="72008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it-IT" sz="7200" dirty="0" smtClean="0"/>
              <a:t>Sistemi </a:t>
            </a:r>
            <a:r>
              <a:rPr lang="it-IT" sz="7200" dirty="0" err="1" smtClean="0"/>
              <a:t>Immuno</a:t>
            </a:r>
            <a:r>
              <a:rPr lang="it-IT" sz="7200" dirty="0" smtClean="0"/>
              <a:t> Artificiali (anche on </a:t>
            </a:r>
            <a:r>
              <a:rPr lang="it-IT" sz="7200" dirty="0" err="1" smtClean="0"/>
              <a:t>board</a:t>
            </a:r>
            <a:r>
              <a:rPr lang="it-IT" sz="7200" dirty="0" smtClean="0"/>
              <a:t>) e </a:t>
            </a:r>
            <a:r>
              <a:rPr lang="it-IT" sz="7200" dirty="0" err="1" smtClean="0"/>
              <a:t>Rule</a:t>
            </a:r>
            <a:r>
              <a:rPr lang="it-IT" sz="7200" dirty="0" smtClean="0"/>
              <a:t> </a:t>
            </a:r>
            <a:r>
              <a:rPr lang="it-IT" sz="7200" dirty="0" err="1" smtClean="0"/>
              <a:t>Based</a:t>
            </a:r>
            <a:r>
              <a:rPr lang="it-IT" sz="7200" dirty="0" smtClean="0"/>
              <a:t> Systems permettono di individuare anomalie nei dati registrati in tempo reale segnalandolo ai sistemi competenti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7"/>
            <a:ext cx="4576278" cy="360040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CasellaDiTesto 3"/>
          <p:cNvSpPr txBox="1"/>
          <p:nvPr/>
        </p:nvSpPr>
        <p:spPr>
          <a:xfrm>
            <a:off x="5508104" y="1772816"/>
            <a:ext cx="32403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…..</a:t>
            </a:r>
          </a:p>
          <a:p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 3:</a:t>
            </a:r>
          </a:p>
          <a:p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</a:t>
            </a:r>
            <a:r>
              <a:rPr lang="it-IT" dirty="0" smtClean="0"/>
              <a:t> </a:t>
            </a:r>
            <a:r>
              <a:rPr lang="it-IT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it-IT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RilevatoRefluo</a:t>
            </a:r>
            <a:r>
              <a:rPr lang="it-IT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it-IT" dirty="0" smtClean="0"/>
              <a:t> </a:t>
            </a:r>
            <a:r>
              <a:rPr lang="it-IT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it-IT" i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posX</a:t>
            </a:r>
            <a:r>
              <a:rPr lang="it-IT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it-IT" i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SfioratoioY</a:t>
            </a:r>
            <a:r>
              <a:rPr lang="it-IT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it-IT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 NOT</a:t>
            </a:r>
            <a:r>
              <a:rPr lang="it-IT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(&lt;Pioggia&gt;)</a:t>
            </a:r>
          </a:p>
          <a:p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allora </a:t>
            </a:r>
            <a:r>
              <a:rPr lang="it-IT" dirty="0" smtClean="0">
                <a:solidFill>
                  <a:srgbClr val="FF0000"/>
                </a:solidFill>
              </a:rPr>
              <a:t>&lt;</a:t>
            </a:r>
            <a:r>
              <a:rPr lang="it-IT" dirty="0" err="1" smtClean="0">
                <a:solidFill>
                  <a:srgbClr val="FF0000"/>
                </a:solidFill>
              </a:rPr>
              <a:t>SegnalaAllarme</a:t>
            </a:r>
            <a:r>
              <a:rPr lang="it-IT" dirty="0" smtClean="0">
                <a:solidFill>
                  <a:srgbClr val="FF0000"/>
                </a:solidFill>
              </a:rPr>
              <a:t>&gt;&lt;[</a:t>
            </a:r>
            <a:r>
              <a:rPr lang="it-IT" dirty="0" err="1" smtClean="0">
                <a:solidFill>
                  <a:srgbClr val="FF0000"/>
                </a:solidFill>
              </a:rPr>
              <a:t>ScaricoRefluoNonDiluito</a:t>
            </a:r>
            <a:r>
              <a:rPr lang="it-IT" dirty="0" smtClean="0">
                <a:solidFill>
                  <a:srgbClr val="FF0000"/>
                </a:solidFill>
              </a:rPr>
              <a:t>] </a:t>
            </a:r>
          </a:p>
          <a:p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 4:</a:t>
            </a:r>
          </a:p>
          <a:p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</a:t>
            </a:r>
            <a:r>
              <a:rPr lang="it-IT" dirty="0" smtClean="0"/>
              <a:t> </a:t>
            </a:r>
            <a:r>
              <a:rPr lang="it-IT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it-IT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RilevatoOnBoardAnomaly</a:t>
            </a:r>
            <a:r>
              <a:rPr lang="it-IT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it-IT" dirty="0" smtClean="0"/>
              <a:t> </a:t>
            </a:r>
            <a:r>
              <a:rPr lang="it-IT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it-IT" i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posX</a:t>
            </a:r>
            <a:r>
              <a:rPr lang="it-IT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WSENS1&gt; </a:t>
            </a:r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allora 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880" y="-24679"/>
            <a:ext cx="2008992" cy="69450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80792" cy="700521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381750"/>
            <a:ext cx="190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56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8752" y="246441"/>
            <a:ext cx="8229600" cy="1143000"/>
          </a:xfrm>
        </p:spPr>
        <p:txBody>
          <a:bodyPr>
            <a:normAutofit/>
          </a:bodyPr>
          <a:lstStyle/>
          <a:p>
            <a:r>
              <a:rPr lang="it-I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Interfaccia utente WEB-GIS</a:t>
            </a:r>
            <a:endParaRPr lang="it-I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410005" y="6021288"/>
            <a:ext cx="8229600" cy="60893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 smtClean="0"/>
              <a:t>Viewer con indicazione in tempo reale dello stato dei nodi sensoriali con lettura dei parametri principali.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8224913" cy="44644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880" y="-24679"/>
            <a:ext cx="2008992" cy="69450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80792" cy="700521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381750"/>
            <a:ext cx="190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23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2004" y="220892"/>
            <a:ext cx="8229600" cy="1143000"/>
          </a:xfrm>
        </p:spPr>
        <p:txBody>
          <a:bodyPr>
            <a:normAutofit/>
          </a:bodyPr>
          <a:lstStyle/>
          <a:p>
            <a:r>
              <a:rPr lang="it-I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Interfaccia utente WEB-GIS</a:t>
            </a:r>
            <a:endParaRPr lang="it-I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410005" y="6021288"/>
            <a:ext cx="8229600" cy="60893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 smtClean="0"/>
              <a:t>Le anomalie statistiche vengono visualizzati con semplici ideogrammi nel </a:t>
            </a:r>
            <a:r>
              <a:rPr lang="it-IT" dirty="0" err="1" smtClean="0"/>
              <a:t>viewer</a:t>
            </a:r>
            <a:r>
              <a:rPr lang="it-IT" dirty="0" smtClean="0"/>
              <a:t> principale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81670"/>
            <a:ext cx="8052503" cy="44149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880" y="-24679"/>
            <a:ext cx="2008992" cy="69450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80792" cy="700521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381750"/>
            <a:ext cx="190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01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2004" y="198518"/>
            <a:ext cx="8229600" cy="1143000"/>
          </a:xfrm>
        </p:spPr>
        <p:txBody>
          <a:bodyPr>
            <a:normAutofit/>
          </a:bodyPr>
          <a:lstStyle/>
          <a:p>
            <a:r>
              <a:rPr lang="it-I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Interfaccia utente WEB-GIS</a:t>
            </a:r>
            <a:endParaRPr lang="it-I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410005" y="6021288"/>
            <a:ext cx="8229600" cy="60893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 smtClean="0"/>
              <a:t>Visualizzazione dell’ andamento recente e previsionale per singolo nodo sensoriale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7973529" cy="43642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880" y="-24679"/>
            <a:ext cx="2008992" cy="69450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80792" cy="700521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381750"/>
            <a:ext cx="190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20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6445" y="116632"/>
            <a:ext cx="8229600" cy="1143000"/>
          </a:xfrm>
        </p:spPr>
        <p:txBody>
          <a:bodyPr>
            <a:normAutofit/>
          </a:bodyPr>
          <a:lstStyle/>
          <a:p>
            <a:r>
              <a:rPr lang="it-I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Integrazione</a:t>
            </a:r>
            <a:endParaRPr lang="it-I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2589" y="5671789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 smtClean="0"/>
              <a:t>L’ architettura SIMONA integra i suoi sottosistemi in un analizzatore del flusso dati che assegna significato a  quanto registrato dai sensori.</a:t>
            </a:r>
            <a:endParaRPr lang="it-IT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007" y="1340768"/>
            <a:ext cx="6542764" cy="4176463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880" y="-24679"/>
            <a:ext cx="2008992" cy="69450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80792" cy="700521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381750"/>
            <a:ext cx="190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206" y="2910085"/>
            <a:ext cx="1979712" cy="837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927" y="908720"/>
            <a:ext cx="494307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10085"/>
            <a:ext cx="2736304" cy="84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541" y="5301208"/>
            <a:ext cx="1176476" cy="118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152" y="2914645"/>
            <a:ext cx="2034115" cy="83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759" y="2910085"/>
            <a:ext cx="2045348" cy="837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909" y="4166118"/>
            <a:ext cx="1224136" cy="391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28" y="4016262"/>
            <a:ext cx="1536524" cy="69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283633"/>
            <a:ext cx="1880240" cy="104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880" y="-24679"/>
            <a:ext cx="2008992" cy="69450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80792" cy="700521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381750"/>
            <a:ext cx="190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75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17214" y="10127"/>
            <a:ext cx="2930650" cy="1470025"/>
          </a:xfrm>
        </p:spPr>
        <p:txBody>
          <a:bodyPr>
            <a:normAutofit/>
          </a:bodyPr>
          <a:lstStyle/>
          <a:p>
            <a:r>
              <a:rPr lang="it-IT" dirty="0" smtClean="0"/>
              <a:t>Contesto</a:t>
            </a:r>
            <a:endParaRPr lang="it-IT" dirty="0"/>
          </a:p>
        </p:txBody>
      </p:sp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3411896418"/>
              </p:ext>
            </p:extLst>
          </p:nvPr>
        </p:nvGraphicFramePr>
        <p:xfrm>
          <a:off x="-900608" y="116632"/>
          <a:ext cx="556828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4559278" y="1844824"/>
            <a:ext cx="4046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Protezione delle infrastrutture critiche:</a:t>
            </a:r>
          </a:p>
          <a:p>
            <a:pPr algn="just"/>
            <a:r>
              <a:rPr lang="it-IT" dirty="0" smtClean="0"/>
              <a:t>Il malfunzionamento della struttura di depurazione può causare il rilascio nel corpo idrico di refluo non depurat</a:t>
            </a:r>
            <a:r>
              <a:rPr lang="it-IT" dirty="0"/>
              <a:t>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107" y="3284984"/>
            <a:ext cx="396134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008" y="-1807"/>
            <a:ext cx="2008992" cy="69450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80792" cy="700521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381750"/>
            <a:ext cx="190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982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150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Scarichi fuori norma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ilindro 4"/>
          <p:cNvSpPr/>
          <p:nvPr/>
        </p:nvSpPr>
        <p:spPr>
          <a:xfrm>
            <a:off x="5522100" y="3961764"/>
            <a:ext cx="2160240" cy="115212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Memoria ad accesso diretto 9"/>
          <p:cNvSpPr/>
          <p:nvPr/>
        </p:nvSpPr>
        <p:spPr>
          <a:xfrm>
            <a:off x="4542095" y="3709553"/>
            <a:ext cx="1116124" cy="36004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Memoria ad accesso diretto 10"/>
          <p:cNvSpPr/>
          <p:nvPr/>
        </p:nvSpPr>
        <p:spPr>
          <a:xfrm>
            <a:off x="3750007" y="3709553"/>
            <a:ext cx="1116124" cy="36004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Memoria ad accesso diretto 11"/>
          <p:cNvSpPr/>
          <p:nvPr/>
        </p:nvSpPr>
        <p:spPr>
          <a:xfrm>
            <a:off x="3037824" y="3709553"/>
            <a:ext cx="1116124" cy="36004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Memoria ad accesso diretto 12"/>
          <p:cNvSpPr/>
          <p:nvPr/>
        </p:nvSpPr>
        <p:spPr>
          <a:xfrm>
            <a:off x="2309847" y="3709553"/>
            <a:ext cx="1116124" cy="36004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Memoria ad accesso diretto 13"/>
          <p:cNvSpPr/>
          <p:nvPr/>
        </p:nvSpPr>
        <p:spPr>
          <a:xfrm>
            <a:off x="1564321" y="3717340"/>
            <a:ext cx="1116124" cy="36004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Memoria ad accesso diretto 14"/>
          <p:cNvSpPr/>
          <p:nvPr/>
        </p:nvSpPr>
        <p:spPr>
          <a:xfrm>
            <a:off x="823578" y="3717340"/>
            <a:ext cx="1116124" cy="36004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Memoria ad accesso diretto 6"/>
          <p:cNvSpPr/>
          <p:nvPr/>
        </p:nvSpPr>
        <p:spPr>
          <a:xfrm rot="16200000">
            <a:off x="985596" y="3493529"/>
            <a:ext cx="576064" cy="216024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Connettore 1 16"/>
          <p:cNvCxnSpPr>
            <a:endCxn id="10" idx="4"/>
          </p:cNvCxnSpPr>
          <p:nvPr/>
        </p:nvCxnSpPr>
        <p:spPr>
          <a:xfrm>
            <a:off x="975978" y="3853935"/>
            <a:ext cx="4682241" cy="35638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>
            <a:endCxn id="20" idx="3"/>
          </p:cNvCxnSpPr>
          <p:nvPr/>
        </p:nvCxnSpPr>
        <p:spPr>
          <a:xfrm flipV="1">
            <a:off x="975978" y="3961764"/>
            <a:ext cx="4682241" cy="110000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975978" y="3853935"/>
            <a:ext cx="4682241" cy="215658"/>
          </a:xfrm>
          <a:prstGeom prst="rect">
            <a:avLst/>
          </a:prstGeom>
          <a:solidFill>
            <a:schemeClr val="accent3">
              <a:lumMod val="5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/>
          <p:cNvSpPr/>
          <p:nvPr/>
        </p:nvSpPr>
        <p:spPr>
          <a:xfrm rot="1906795">
            <a:off x="5533395" y="3948054"/>
            <a:ext cx="383079" cy="137419"/>
          </a:xfrm>
          <a:prstGeom prst="rect">
            <a:avLst/>
          </a:prstGeom>
          <a:solidFill>
            <a:schemeClr val="accent3">
              <a:lumMod val="50000"/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7" name="Connettore 2 26"/>
          <p:cNvCxnSpPr/>
          <p:nvPr/>
        </p:nvCxnSpPr>
        <p:spPr>
          <a:xfrm>
            <a:off x="975978" y="4401416"/>
            <a:ext cx="873714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>
            <a:off x="2357449" y="4401416"/>
            <a:ext cx="873714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>
            <a:off x="3697007" y="4394076"/>
            <a:ext cx="873714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30"/>
          <p:cNvSpPr/>
          <p:nvPr/>
        </p:nvSpPr>
        <p:spPr>
          <a:xfrm>
            <a:off x="1165614" y="3853934"/>
            <a:ext cx="398707" cy="2234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100" y="4522037"/>
            <a:ext cx="2160240" cy="599964"/>
          </a:xfrm>
          <a:prstGeom prst="rect">
            <a:avLst/>
          </a:prstGeom>
          <a:noFill/>
          <a:ln w="158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73" y="4361654"/>
            <a:ext cx="907693" cy="56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" name="Rettangolo 1024"/>
          <p:cNvSpPr/>
          <p:nvPr/>
        </p:nvSpPr>
        <p:spPr>
          <a:xfrm>
            <a:off x="467544" y="5530006"/>
            <a:ext cx="8113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Scarichi fuori norma possono causare il depauperamento delle popolazioni batteriche negli impianti di depurazione limitandone o annullandone le capacità di depurazione.</a:t>
            </a:r>
            <a:endParaRPr lang="it-IT" dirty="0"/>
          </a:p>
        </p:txBody>
      </p:sp>
      <p:pic>
        <p:nvPicPr>
          <p:cNvPr id="1030" name="Immagine 10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94" y="1771287"/>
            <a:ext cx="1305098" cy="810491"/>
          </a:xfrm>
          <a:prstGeom prst="rect">
            <a:avLst/>
          </a:prstGeom>
        </p:spPr>
      </p:pic>
      <p:sp>
        <p:nvSpPr>
          <p:cNvPr id="24" name="Nastro perforato 23"/>
          <p:cNvSpPr/>
          <p:nvPr/>
        </p:nvSpPr>
        <p:spPr>
          <a:xfrm rot="16200000">
            <a:off x="966482" y="2907666"/>
            <a:ext cx="631665" cy="180021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008" y="15077"/>
            <a:ext cx="2008992" cy="69450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80792" cy="700521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381750"/>
            <a:ext cx="190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01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051 L 0.15105 -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1" y="-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0.15503 -0.005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3" y="-2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 -0.00417 L 0.15885 -0.008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27382E-6 L 0.47048 0.000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2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 rot="20370321">
            <a:off x="5259457" y="4538955"/>
            <a:ext cx="1502063" cy="181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335971"/>
            <a:ext cx="8229600" cy="114300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Prevenzione e Mitigazione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Individuare la sorgente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068" y="1628800"/>
            <a:ext cx="2349598" cy="127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ilindro 4"/>
          <p:cNvSpPr/>
          <p:nvPr/>
        </p:nvSpPr>
        <p:spPr>
          <a:xfrm>
            <a:off x="5931104" y="5050328"/>
            <a:ext cx="2160240" cy="115212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Memoria ad accesso diretto 5"/>
          <p:cNvSpPr/>
          <p:nvPr/>
        </p:nvSpPr>
        <p:spPr>
          <a:xfrm>
            <a:off x="4951099" y="4798117"/>
            <a:ext cx="1116124" cy="36004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Memoria ad accesso diretto 6"/>
          <p:cNvSpPr/>
          <p:nvPr/>
        </p:nvSpPr>
        <p:spPr>
          <a:xfrm>
            <a:off x="4159011" y="4798117"/>
            <a:ext cx="1116124" cy="36004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Memoria ad accesso diretto 7"/>
          <p:cNvSpPr/>
          <p:nvPr/>
        </p:nvSpPr>
        <p:spPr>
          <a:xfrm>
            <a:off x="3446828" y="4798117"/>
            <a:ext cx="1116124" cy="36004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Memoria ad accesso diretto 8"/>
          <p:cNvSpPr/>
          <p:nvPr/>
        </p:nvSpPr>
        <p:spPr>
          <a:xfrm>
            <a:off x="2718851" y="4798117"/>
            <a:ext cx="1116124" cy="36004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Memoria ad accesso diretto 9"/>
          <p:cNvSpPr/>
          <p:nvPr/>
        </p:nvSpPr>
        <p:spPr>
          <a:xfrm>
            <a:off x="1973325" y="4805904"/>
            <a:ext cx="1116124" cy="36004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Memoria ad accesso diretto 10"/>
          <p:cNvSpPr/>
          <p:nvPr/>
        </p:nvSpPr>
        <p:spPr>
          <a:xfrm>
            <a:off x="1232582" y="4805904"/>
            <a:ext cx="1116124" cy="360040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Memoria ad accesso diretto 11"/>
          <p:cNvSpPr/>
          <p:nvPr/>
        </p:nvSpPr>
        <p:spPr>
          <a:xfrm rot="16200000">
            <a:off x="1394600" y="4582093"/>
            <a:ext cx="576064" cy="216024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1 12"/>
          <p:cNvCxnSpPr>
            <a:endCxn id="6" idx="4"/>
          </p:cNvCxnSpPr>
          <p:nvPr/>
        </p:nvCxnSpPr>
        <p:spPr>
          <a:xfrm>
            <a:off x="1384982" y="4942499"/>
            <a:ext cx="4682241" cy="35638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>
            <a:endCxn id="15" idx="3"/>
          </p:cNvCxnSpPr>
          <p:nvPr/>
        </p:nvCxnSpPr>
        <p:spPr>
          <a:xfrm flipV="1">
            <a:off x="1384982" y="5050328"/>
            <a:ext cx="4682241" cy="110000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1384982" y="4942499"/>
            <a:ext cx="4682241" cy="215658"/>
          </a:xfrm>
          <a:prstGeom prst="rect">
            <a:avLst/>
          </a:prstGeom>
          <a:solidFill>
            <a:schemeClr val="accent3">
              <a:lumMod val="5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 rot="1906795">
            <a:off x="5942399" y="5036618"/>
            <a:ext cx="383079" cy="137419"/>
          </a:xfrm>
          <a:prstGeom prst="rect">
            <a:avLst/>
          </a:prstGeom>
          <a:solidFill>
            <a:schemeClr val="accent3">
              <a:lumMod val="50000"/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Connettore 2 16"/>
          <p:cNvCxnSpPr/>
          <p:nvPr/>
        </p:nvCxnSpPr>
        <p:spPr>
          <a:xfrm>
            <a:off x="1384982" y="5489980"/>
            <a:ext cx="873714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2766453" y="5489980"/>
            <a:ext cx="873714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4106011" y="5482640"/>
            <a:ext cx="873714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astro perforato 19"/>
          <p:cNvSpPr/>
          <p:nvPr/>
        </p:nvSpPr>
        <p:spPr>
          <a:xfrm rot="16200000">
            <a:off x="1348797" y="4036080"/>
            <a:ext cx="631665" cy="180021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574618" y="4942498"/>
            <a:ext cx="398707" cy="2234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104" y="5610601"/>
            <a:ext cx="2160240" cy="599964"/>
          </a:xfrm>
          <a:prstGeom prst="rect">
            <a:avLst/>
          </a:prstGeom>
          <a:noFill/>
          <a:ln w="158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377" y="5450218"/>
            <a:ext cx="907693" cy="56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98" y="2859851"/>
            <a:ext cx="1305098" cy="810491"/>
          </a:xfrm>
          <a:prstGeom prst="rect">
            <a:avLst/>
          </a:prstGeom>
        </p:spPr>
      </p:pic>
      <p:sp>
        <p:nvSpPr>
          <p:cNvPr id="27" name="Cilindro 26"/>
          <p:cNvSpPr/>
          <p:nvPr/>
        </p:nvSpPr>
        <p:spPr>
          <a:xfrm>
            <a:off x="6592779" y="3871917"/>
            <a:ext cx="1498565" cy="81969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6557377" y="3424296"/>
            <a:ext cx="1393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Vasca volano</a:t>
            </a:r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573255" y="6354693"/>
            <a:ext cx="573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Utilizzo Vasca volano a protezione dell’ infrastruttura critica</a:t>
            </a:r>
            <a:endParaRPr lang="it-IT" dirty="0"/>
          </a:p>
        </p:txBody>
      </p:sp>
      <p:sp>
        <p:nvSpPr>
          <p:cNvPr id="30" name="Rettangolo 29"/>
          <p:cNvSpPr/>
          <p:nvPr/>
        </p:nvSpPr>
        <p:spPr>
          <a:xfrm>
            <a:off x="467544" y="1478971"/>
            <a:ext cx="47363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600" dirty="0"/>
              <a:t>Prevedere l’ arrivo al depuratore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280" y="-1807"/>
            <a:ext cx="2008992" cy="69450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80792" cy="700521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381750"/>
            <a:ext cx="190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89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2.79371E-6 L 0.15104 -2.7937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79371E-6 L 0.14861 -2.7937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1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9371E-6 L 0.14965 -2.7937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66327E-6 L 0.37396 3.66327E-6 L 0.52605 -0.09852 " pathEditMode="relative" ptsTypes="A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 animBg="1"/>
      <p:bldP spid="21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341784"/>
            <a:ext cx="8229600" cy="1143000"/>
          </a:xfrm>
        </p:spPr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Prevenzione e Mitigazione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Individuare la sorgente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068" y="1549288"/>
            <a:ext cx="2349598" cy="127062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0" name="Rettangolo 29"/>
          <p:cNvSpPr/>
          <p:nvPr/>
        </p:nvSpPr>
        <p:spPr>
          <a:xfrm>
            <a:off x="467544" y="1478971"/>
            <a:ext cx="47363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it-IT" sz="2600" dirty="0"/>
              <a:t>Prevedere l’ arrivo al depuratore</a:t>
            </a:r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875852"/>
            <a:ext cx="8366122" cy="36833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Ovale 3"/>
          <p:cNvSpPr/>
          <p:nvPr/>
        </p:nvSpPr>
        <p:spPr>
          <a:xfrm>
            <a:off x="4493934" y="5046504"/>
            <a:ext cx="88235" cy="7089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32"/>
          <p:cNvSpPr/>
          <p:nvPr/>
        </p:nvSpPr>
        <p:spPr>
          <a:xfrm>
            <a:off x="4205902" y="5325008"/>
            <a:ext cx="88235" cy="7089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Ovale 33"/>
          <p:cNvSpPr/>
          <p:nvPr/>
        </p:nvSpPr>
        <p:spPr>
          <a:xfrm>
            <a:off x="5508104" y="4490761"/>
            <a:ext cx="88235" cy="7089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Ovale 34"/>
          <p:cNvSpPr/>
          <p:nvPr/>
        </p:nvSpPr>
        <p:spPr>
          <a:xfrm>
            <a:off x="5870470" y="5098495"/>
            <a:ext cx="88235" cy="7089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Ovale 36"/>
          <p:cNvSpPr/>
          <p:nvPr/>
        </p:nvSpPr>
        <p:spPr>
          <a:xfrm>
            <a:off x="6022870" y="5250895"/>
            <a:ext cx="88235" cy="7089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Ovale 37"/>
          <p:cNvSpPr/>
          <p:nvPr/>
        </p:nvSpPr>
        <p:spPr>
          <a:xfrm>
            <a:off x="2824780" y="4817954"/>
            <a:ext cx="88235" cy="7089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Ovale 38"/>
          <p:cNvSpPr/>
          <p:nvPr/>
        </p:nvSpPr>
        <p:spPr>
          <a:xfrm>
            <a:off x="3275856" y="4077072"/>
            <a:ext cx="88235" cy="7089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Ovale 39"/>
          <p:cNvSpPr/>
          <p:nvPr/>
        </p:nvSpPr>
        <p:spPr>
          <a:xfrm>
            <a:off x="5130137" y="4577996"/>
            <a:ext cx="88235" cy="7089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Ovale 40"/>
          <p:cNvSpPr/>
          <p:nvPr/>
        </p:nvSpPr>
        <p:spPr>
          <a:xfrm>
            <a:off x="2483768" y="5459943"/>
            <a:ext cx="88235" cy="7089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Ovale 41"/>
          <p:cNvSpPr/>
          <p:nvPr/>
        </p:nvSpPr>
        <p:spPr>
          <a:xfrm>
            <a:off x="2915816" y="6124393"/>
            <a:ext cx="88235" cy="7089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Ovale 42"/>
          <p:cNvSpPr/>
          <p:nvPr/>
        </p:nvSpPr>
        <p:spPr>
          <a:xfrm>
            <a:off x="4411757" y="4149080"/>
            <a:ext cx="88235" cy="7089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Ovale 43"/>
          <p:cNvSpPr/>
          <p:nvPr/>
        </p:nvSpPr>
        <p:spPr>
          <a:xfrm>
            <a:off x="3845862" y="4717545"/>
            <a:ext cx="88235" cy="7089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Ovale 44"/>
          <p:cNvSpPr/>
          <p:nvPr/>
        </p:nvSpPr>
        <p:spPr>
          <a:xfrm>
            <a:off x="4277910" y="4648886"/>
            <a:ext cx="88235" cy="7089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008" y="0"/>
            <a:ext cx="2008992" cy="69450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80792" cy="700521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6381750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72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pPr algn="l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Come? 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sz="2800" dirty="0" smtClean="0"/>
              <a:t>Istallazione di una Rete di sensori pervasiva per il monitoraggio continuo che integra:</a:t>
            </a:r>
          </a:p>
          <a:p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35051"/>
            <a:ext cx="2549188" cy="20221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2411760" y="5591891"/>
            <a:ext cx="4544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Sistemi multisensoriali commerciali a contatto </a:t>
            </a:r>
            <a:endParaRPr lang="it-I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880" y="-24679"/>
            <a:ext cx="2008992" cy="69450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80792" cy="700521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381750"/>
            <a:ext cx="190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10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200" y="2867449"/>
            <a:ext cx="1313411" cy="179620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434" y="2867449"/>
            <a:ext cx="1463040" cy="1796206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5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Come?</a:t>
            </a: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it-IT" sz="2800" dirty="0" smtClean="0"/>
              <a:t>Istallazione di una Rete di sensori pervasiva per il monitoraggio continuo che integra:</a:t>
            </a:r>
          </a:p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869214" y="5009788"/>
            <a:ext cx="5783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Sistemi prototipali ENEA a batteria </a:t>
            </a:r>
          </a:p>
          <a:p>
            <a:pPr algn="ctr"/>
            <a:r>
              <a:rPr lang="it-IT" dirty="0" err="1" smtClean="0"/>
              <a:t>Contactless</a:t>
            </a:r>
            <a:r>
              <a:rPr lang="it-IT" dirty="0" smtClean="0"/>
              <a:t> - Basso Costo – Bassa Richiesta di Manutenzione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867448"/>
            <a:ext cx="2916398" cy="1799171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880" y="-24679"/>
            <a:ext cx="2008992" cy="69450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80792" cy="700521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381750"/>
            <a:ext cx="190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8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5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Come?</a:t>
            </a: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it-IT" sz="2800" dirty="0" smtClean="0"/>
              <a:t>Istallazione di una Rete di sensori pervasiva per il monitoraggio continuo che integra:</a:t>
            </a:r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94" y="5157192"/>
            <a:ext cx="981075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481" y="5030118"/>
            <a:ext cx="10112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64" y="4984921"/>
            <a:ext cx="896937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512" y="5157192"/>
            <a:ext cx="974725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799" y="5217465"/>
            <a:ext cx="1209738" cy="54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2852936"/>
            <a:ext cx="2311400" cy="169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ttore 2 2"/>
          <p:cNvCxnSpPr/>
          <p:nvPr/>
        </p:nvCxnSpPr>
        <p:spPr>
          <a:xfrm flipH="1">
            <a:off x="1750169" y="3789040"/>
            <a:ext cx="1453679" cy="11958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>
            <a:off x="3416300" y="4715374"/>
            <a:ext cx="514388" cy="441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>
            <a:endCxn id="1028" idx="0"/>
          </p:cNvCxnSpPr>
          <p:nvPr/>
        </p:nvCxnSpPr>
        <p:spPr>
          <a:xfrm>
            <a:off x="4724400" y="4715374"/>
            <a:ext cx="80233" cy="2695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5768512" y="4149080"/>
            <a:ext cx="315656" cy="8358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>
            <a:off x="5904905" y="3861048"/>
            <a:ext cx="1858763" cy="10752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358137" y="5991251"/>
            <a:ext cx="1621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Sensore di Temperatura remoto</a:t>
            </a:r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2230345" y="5940568"/>
            <a:ext cx="1621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Sensore ultrasonico di livello</a:t>
            </a:r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4030545" y="5949280"/>
            <a:ext cx="1621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Sensore Elettrochimico per H2S</a:t>
            </a:r>
            <a:endParaRPr lang="it-IT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5508104" y="6011996"/>
            <a:ext cx="162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Sensore</a:t>
            </a:r>
          </a:p>
          <a:p>
            <a:pPr algn="ctr"/>
            <a:r>
              <a:rPr lang="it-IT" dirty="0" smtClean="0"/>
              <a:t>Microfonico</a:t>
            </a:r>
            <a:endParaRPr lang="it-IT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7129680" y="6011996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Presenza Assenza di Refluo Aggressivo</a:t>
            </a:r>
            <a:endParaRPr lang="it-IT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880" y="-24679"/>
            <a:ext cx="2008992" cy="69450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80792" cy="700521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4749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5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Come?</a:t>
            </a:r>
            <a:endParaRPr lang="it-IT" sz="5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it-IT" sz="2800" dirty="0" smtClean="0"/>
              <a:t>Istallazione di una Rete di sensori pervasiva per il monitoraggio continuo che integra:</a:t>
            </a:r>
          </a:p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725406" y="5009788"/>
            <a:ext cx="60707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LOADMON</a:t>
            </a:r>
          </a:p>
          <a:p>
            <a:pPr algn="ctr"/>
            <a:r>
              <a:rPr lang="it-IT" dirty="0" smtClean="0"/>
              <a:t>Sistema di monitoraggio Solidi Sospesi e Carico Organico (COD)</a:t>
            </a:r>
          </a:p>
          <a:p>
            <a:pPr algn="ctr"/>
            <a:r>
              <a:rPr lang="it-IT" dirty="0" smtClean="0"/>
              <a:t>Basato su sensori IR-UV</a:t>
            </a:r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52936"/>
            <a:ext cx="23495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58414"/>
            <a:ext cx="244792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880" y="-24679"/>
            <a:ext cx="2008992" cy="69450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80792" cy="700521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381750"/>
            <a:ext cx="190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56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424</Words>
  <Application>Microsoft Office PowerPoint</Application>
  <PresentationFormat>Presentazione su schermo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Equinozio</vt:lpstr>
      <vt:lpstr>Progetto - Campus</vt:lpstr>
      <vt:lpstr>Contesto</vt:lpstr>
      <vt:lpstr>Scarichi fuori norma</vt:lpstr>
      <vt:lpstr>Prevenzione e Mitigazione</vt:lpstr>
      <vt:lpstr>Prevenzione e Mitigazione</vt:lpstr>
      <vt:lpstr>Come? </vt:lpstr>
      <vt:lpstr>Presentazione standard di PowerPoint</vt:lpstr>
      <vt:lpstr>Presentazione standard di PowerPoint</vt:lpstr>
      <vt:lpstr>Presentazione standard di PowerPoint</vt:lpstr>
      <vt:lpstr>Modelli Previsionali e inversi</vt:lpstr>
      <vt:lpstr>Sistemi intelligenti per anomaly detection</vt:lpstr>
      <vt:lpstr>Interfaccia utente WEB-GIS</vt:lpstr>
      <vt:lpstr>Interfaccia utente WEB-GIS</vt:lpstr>
      <vt:lpstr>Interfaccia utente WEB-GIS</vt:lpstr>
      <vt:lpstr>Integrazione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Contesto</dc:title>
  <dc:creator>saverux</dc:creator>
  <cp:lastModifiedBy>Saverux</cp:lastModifiedBy>
  <cp:revision>31</cp:revision>
  <dcterms:created xsi:type="dcterms:W3CDTF">2015-12-09T11:38:26Z</dcterms:created>
  <dcterms:modified xsi:type="dcterms:W3CDTF">2015-12-09T19:40:58Z</dcterms:modified>
</cp:coreProperties>
</file>